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  <p:embeddedFont>
      <p:font typeface="Raleway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6706"/>
            <a:ext cx="59107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Library Management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156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1133951" y="3619738"/>
            <a:ext cx="721625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full-stack web application meticulously crafted using Node.js, Express, MySQL, and EJS. This system streamlines library operations. Manual processes are automated for efficiency and accuracy. Explore the future of library management.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364587"/>
            <a:ext cx="30480" cy="1961912"/>
          </a:xfrm>
          <a:prstGeom prst="rect">
            <a:avLst/>
          </a:prstGeom>
          <a:solidFill>
            <a:srgbClr val="EEE27D"/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5581650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                                                                              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93790" y="6127075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                                                                                                          Parepally Aravind (2401MC36)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93790" y="6672501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                                                                                                        Hima Sai Chandana (2401MC37)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78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075" y="3031569"/>
            <a:ext cx="4815602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075" y="3922395"/>
            <a:ext cx="1304424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fully functional, scalable LMS built with key features including user authentication, book search, and issuing/returning logic.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93075" y="4447223"/>
            <a:ext cx="1304424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Enhancements: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93075" y="4972050"/>
            <a:ext cx="1304424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 Admin Dashboard 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93075" y="5496878"/>
            <a:ext cx="1304424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 Overdue book reminders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93075" y="6021705"/>
            <a:ext cx="1304424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• Book Ratings &amp; Reviews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081921" y="6835378"/>
            <a:ext cx="3852505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you!</a:t>
            </a:r>
            <a:endParaRPr lang="en-US" sz="3000" dirty="0"/>
          </a:p>
        </p:txBody>
      </p:sp>
      <p:sp>
        <p:nvSpPr>
          <p:cNvPr id="10" name="Shape 7"/>
          <p:cNvSpPr/>
          <p:nvPr/>
        </p:nvSpPr>
        <p:spPr>
          <a:xfrm>
            <a:off x="793075" y="6546533"/>
            <a:ext cx="22860" cy="1059299"/>
          </a:xfrm>
          <a:prstGeom prst="rect">
            <a:avLst/>
          </a:prstGeom>
          <a:solidFill>
            <a:srgbClr val="EEE27D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7924"/>
            <a:ext cx="65462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Addressing the Problem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948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Manual library operations are inefficient and error-prone.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1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These traditional methods consume valuable time and resources.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Objective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2948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Automate book issuing and returns.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7370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Enable efficient book search.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1792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Maintain accurate records.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84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14613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Technology Stack</a:t>
            </a:r>
            <a:endParaRPr lang="en-US" sz="3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76613"/>
            <a:ext cx="396835" cy="3968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49335" y="334887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Frontend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1349335" y="3692128"/>
            <a:ext cx="1248727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HTML, CSS, JavaScript, EJS templates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50199"/>
            <a:ext cx="396835" cy="3968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49335" y="442245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Backend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1349335" y="4765715"/>
            <a:ext cx="1248727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Node.js, Express.js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23786"/>
            <a:ext cx="396835" cy="3968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49335" y="549604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1349335" y="5839301"/>
            <a:ext cx="1248727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MySQL</a:t>
            </a:r>
            <a:endParaRPr lang="en-US" sz="12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597372"/>
            <a:ext cx="396835" cy="39683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49335" y="656963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Libraries &amp;Tools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1349335" y="6912888"/>
            <a:ext cx="1248727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express-session,body-parser,mysql,font-awesome</a:t>
            </a:r>
            <a:endParaRPr lang="en-US" sz="1250" dirty="0"/>
          </a:p>
        </p:txBody>
      </p:sp>
      <p:sp>
        <p:nvSpPr>
          <p:cNvPr id="16" name="Text 9"/>
          <p:cNvSpPr/>
          <p:nvPr/>
        </p:nvSpPr>
        <p:spPr>
          <a:xfrm>
            <a:off x="793790" y="7345561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50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84025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831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Client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32186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Web Browser (EJS-rendered pages)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584025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831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Server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32186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 with Express (logic, routing)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584025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831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321862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MySQL (stores user, book records)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71667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three-tier architecture ensures scalability and maintainability. Session management is handled securely on the server.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766048"/>
            <a:ext cx="9144000" cy="13030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6835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Database Design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4732496"/>
            <a:ext cx="4196358" cy="2648783"/>
          </a:xfrm>
          <a:prstGeom prst="roundRect">
            <a:avLst>
              <a:gd name="adj" fmla="val 345"/>
            </a:avLst>
          </a:prstGeom>
          <a:solidFill>
            <a:srgbClr val="3A3B3C"/>
          </a:solidFill>
          <a:ln w="7620">
            <a:solidFill>
              <a:srgbClr val="53545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28224" y="4966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545734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user_id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28224" y="589954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username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28224" y="634174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email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028224" y="678394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password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216962" y="4732496"/>
            <a:ext cx="4196358" cy="2648783"/>
          </a:xfrm>
          <a:prstGeom prst="roundRect">
            <a:avLst>
              <a:gd name="adj" fmla="val 345"/>
            </a:avLst>
          </a:prstGeom>
          <a:solidFill>
            <a:srgbClr val="3A3B3C"/>
          </a:solidFill>
          <a:ln w="7620">
            <a:solidFill>
              <a:srgbClr val="53545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451396" y="4966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6" y="545734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book_id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451396" y="589954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title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451396" y="634174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author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51396" y="678394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publisher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9640133" y="4732496"/>
            <a:ext cx="4196358" cy="2648783"/>
          </a:xfrm>
          <a:prstGeom prst="roundRect">
            <a:avLst>
              <a:gd name="adj" fmla="val 345"/>
            </a:avLst>
          </a:prstGeom>
          <a:solidFill>
            <a:srgbClr val="3A3B3C"/>
          </a:solidFill>
          <a:ln w="7620">
            <a:solidFill>
              <a:srgbClr val="535455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9874568" y="4966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Issued Books</a:t>
            </a:r>
            <a:endParaRPr lang="en-US" sz="2200" dirty="0"/>
          </a:p>
        </p:txBody>
      </p:sp>
      <p:sp>
        <p:nvSpPr>
          <p:cNvPr id="19" name="Text 15"/>
          <p:cNvSpPr/>
          <p:nvPr/>
        </p:nvSpPr>
        <p:spPr>
          <a:xfrm>
            <a:off x="9874568" y="545734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issue_id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9874568" y="5899547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user_id</a:t>
            </a:r>
            <a:endParaRPr lang="en-US" sz="1750" dirty="0"/>
          </a:p>
        </p:txBody>
      </p:sp>
      <p:sp>
        <p:nvSpPr>
          <p:cNvPr id="21" name="Text 17"/>
          <p:cNvSpPr/>
          <p:nvPr/>
        </p:nvSpPr>
        <p:spPr>
          <a:xfrm>
            <a:off x="9874568" y="634174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book_id</a:t>
            </a:r>
            <a:endParaRPr lang="en-US" sz="1750" dirty="0"/>
          </a:p>
        </p:txBody>
      </p:sp>
      <p:sp>
        <p:nvSpPr>
          <p:cNvPr id="22" name="Text 18"/>
          <p:cNvSpPr/>
          <p:nvPr/>
        </p:nvSpPr>
        <p:spPr>
          <a:xfrm>
            <a:off x="9874568" y="678394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issue_date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5623798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1807"/>
            </a:avLst>
          </a:prstGeom>
          <a:solidFill>
            <a:srgbClr val="3A3B3C"/>
          </a:solidFill>
          <a:ln w="7620">
            <a:solidFill>
              <a:srgbClr val="5354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1538" y="4765834"/>
            <a:ext cx="337423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8285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8285" y="5210056"/>
            <a:ext cx="3471029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signup/login with session management.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4223" y="4723686"/>
            <a:ext cx="506135" cy="506135"/>
          </a:xfrm>
          <a:prstGeom prst="roundRect">
            <a:avLst>
              <a:gd name="adj" fmla="val 1807"/>
            </a:avLst>
          </a:prstGeom>
          <a:solidFill>
            <a:srgbClr val="3A3B3C"/>
          </a:solidFill>
          <a:ln w="7620">
            <a:solidFill>
              <a:srgbClr val="53545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298519" y="4765834"/>
            <a:ext cx="337423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45267" y="4723686"/>
            <a:ext cx="281844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Search Functionality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45267" y="5210056"/>
            <a:ext cx="3471029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Filter books by title, author, or publisher.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1205" y="4723686"/>
            <a:ext cx="506135" cy="506135"/>
          </a:xfrm>
          <a:prstGeom prst="roundRect">
            <a:avLst>
              <a:gd name="adj" fmla="val 1807"/>
            </a:avLst>
          </a:prstGeom>
          <a:solidFill>
            <a:srgbClr val="3A3B3C"/>
          </a:solidFill>
          <a:ln w="7620">
            <a:solidFill>
              <a:srgbClr val="53545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25501" y="4765834"/>
            <a:ext cx="337423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2249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 Issuing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2249" y="5210056"/>
            <a:ext cx="3471029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Records issue date, auto-calculates due date.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1807"/>
            </a:avLst>
          </a:prstGeom>
          <a:solidFill>
            <a:srgbClr val="3A3B3C"/>
          </a:solidFill>
          <a:ln w="7620">
            <a:solidFill>
              <a:srgbClr val="53545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1538" y="6449735"/>
            <a:ext cx="337423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18285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 Returning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18285" y="6893957"/>
            <a:ext cx="3471029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Removes issued book from database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5214223" y="6407587"/>
            <a:ext cx="506135" cy="506135"/>
          </a:xfrm>
          <a:prstGeom prst="roundRect">
            <a:avLst>
              <a:gd name="adj" fmla="val 1807"/>
            </a:avLst>
          </a:prstGeom>
          <a:solidFill>
            <a:srgbClr val="3A3B3C"/>
          </a:solidFill>
          <a:ln w="7620">
            <a:solidFill>
              <a:srgbClr val="535455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5298519" y="6449735"/>
            <a:ext cx="337423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650" dirty="0"/>
          </a:p>
        </p:txBody>
      </p:sp>
      <p:sp>
        <p:nvSpPr>
          <p:cNvPr id="22" name="Text 19"/>
          <p:cNvSpPr/>
          <p:nvPr/>
        </p:nvSpPr>
        <p:spPr>
          <a:xfrm>
            <a:off x="5945267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Dashboard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5945267" y="6893957"/>
            <a:ext cx="3471029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Displays user's cuurently issued books</a:t>
            </a:r>
            <a:endParaRPr lang="en-US" sz="1750" dirty="0"/>
          </a:p>
        </p:txBody>
      </p:sp>
      <p:sp>
        <p:nvSpPr>
          <p:cNvPr id="24" name="Shape 21"/>
          <p:cNvSpPr/>
          <p:nvPr/>
        </p:nvSpPr>
        <p:spPr>
          <a:xfrm>
            <a:off x="9641205" y="6407587"/>
            <a:ext cx="506135" cy="506135"/>
          </a:xfrm>
          <a:prstGeom prst="roundRect">
            <a:avLst>
              <a:gd name="adj" fmla="val 1807"/>
            </a:avLst>
          </a:prstGeom>
          <a:solidFill>
            <a:srgbClr val="3A3B3C"/>
          </a:solidFill>
          <a:ln w="7620">
            <a:solidFill>
              <a:srgbClr val="535455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9725501" y="6449735"/>
            <a:ext cx="337423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6</a:t>
            </a:r>
            <a:endParaRPr lang="en-US" sz="2650" dirty="0"/>
          </a:p>
        </p:txBody>
      </p:sp>
      <p:sp>
        <p:nvSpPr>
          <p:cNvPr id="26" name="Text 23"/>
          <p:cNvSpPr/>
          <p:nvPr/>
        </p:nvSpPr>
        <p:spPr>
          <a:xfrm>
            <a:off x="10372249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Profile</a:t>
            </a:r>
            <a:endParaRPr lang="en-US" sz="2200" dirty="0"/>
          </a:p>
        </p:txBody>
      </p:sp>
      <p:sp>
        <p:nvSpPr>
          <p:cNvPr id="27" name="Text 24"/>
          <p:cNvSpPr/>
          <p:nvPr/>
        </p:nvSpPr>
        <p:spPr>
          <a:xfrm>
            <a:off x="10372249" y="6893957"/>
            <a:ext cx="3471029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Display's username, user ID    and Email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57518"/>
            <a:ext cx="83397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Interface and Experience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686901"/>
            <a:ext cx="4120753" cy="226814"/>
          </a:xfrm>
          <a:prstGeom prst="roundRect">
            <a:avLst>
              <a:gd name="adj" fmla="val 4031"/>
            </a:avLst>
          </a:prstGeom>
          <a:solidFill>
            <a:srgbClr val="3A3B3C"/>
          </a:solidFill>
          <a:ln w="7620">
            <a:solidFill>
              <a:srgbClr val="5354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253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Intuitive Navigation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744295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Clean design for ease of use.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346621"/>
            <a:ext cx="4120872" cy="226814"/>
          </a:xfrm>
          <a:prstGeom prst="roundRect">
            <a:avLst>
              <a:gd name="adj" fmla="val 4031"/>
            </a:avLst>
          </a:prstGeom>
          <a:solidFill>
            <a:srgbClr val="3A3B3C"/>
          </a:solidFill>
          <a:ln w="7620">
            <a:solidFill>
              <a:srgbClr val="5354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54704" y="5913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Responsive Layout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404015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Optimized for desktop and mobile.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5006459"/>
            <a:ext cx="4120872" cy="226814"/>
          </a:xfrm>
          <a:prstGeom prst="roundRect">
            <a:avLst>
              <a:gd name="adj" fmla="val 4031"/>
            </a:avLst>
          </a:prstGeom>
          <a:solidFill>
            <a:srgbClr val="3A3B3C"/>
          </a:solidFill>
          <a:ln w="7620">
            <a:solidFill>
              <a:srgbClr val="5354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5738" y="5573435"/>
            <a:ext cx="29244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User-Friendly Search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063853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Efficient filtering options.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0294"/>
            <a:ext cx="61551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Backend Functionality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0124" y="2562701"/>
            <a:ext cx="5030033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97523" y="2789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/signup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133" y="3427333"/>
            <a:ext cx="6018133" cy="8079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97523" y="3654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/login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024" y="4291965"/>
            <a:ext cx="7006233" cy="8079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897404" y="45187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/dashboard</a:t>
            </a:r>
            <a:endParaRPr lang="en-US" sz="22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034" y="5156597"/>
            <a:ext cx="7994213" cy="80795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7404" y="53834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/browse</a:t>
            </a:r>
            <a:endParaRPr lang="en-US" sz="22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043" y="6021229"/>
            <a:ext cx="8982313" cy="80795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897523" y="62480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/issue &amp; /return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616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Overcoming Challenges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Large Datasets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Implemented pagination for search results.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9192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Session Management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Used express-session for persistence.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Accuracy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 input validation.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UI Responsiveness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Clean layout using modular EJS and CSS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2025-04-14T11:11:09Z</dcterms:created>
  <dcterms:modified xsi:type="dcterms:W3CDTF">2025-04-14T11:11:09Z</dcterms:modified>
</cp:coreProperties>
</file>